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66" r:id="rId5"/>
    <p:sldId id="267" r:id="rId6"/>
    <p:sldId id="269" r:id="rId7"/>
    <p:sldId id="259" r:id="rId8"/>
    <p:sldId id="260" r:id="rId9"/>
    <p:sldId id="261" r:id="rId10"/>
    <p:sldId id="262" r:id="rId11"/>
    <p:sldId id="263" r:id="rId12"/>
    <p:sldId id="264" r:id="rId13"/>
    <p:sldId id="265" r:id="rId14"/>
  </p:sldIdLst>
  <p:sldSz cx="9144000" cy="6858000" type="screen4x3"/>
  <p:notesSz cx="6858000" cy="9144000"/>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37" autoAdjust="0"/>
  </p:normalViewPr>
  <p:slideViewPr>
    <p:cSldViewPr>
      <p:cViewPr varScale="1">
        <p:scale>
          <a:sx n="72" d="100"/>
          <a:sy n="72" d="100"/>
        </p:scale>
        <p:origin x="-4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49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0894ECCB-CBBB-4B21-90AE-9199B426D026}" type="datetimeFigureOut">
              <a:rPr lang="zh-TW" altLang="en-US"/>
              <a:pPr>
                <a:defRPr/>
              </a:pPr>
              <a:t>2008/8/31</a:t>
            </a:fld>
            <a:endParaRPr lang="zh-TW" altLang="en-US"/>
          </a:p>
        </p:txBody>
      </p:sp>
      <p:sp>
        <p:nvSpPr>
          <p:cNvPr id="4" name="頁尾版面配置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D3104C41-D9A0-45C8-A23F-37551DD99A4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2CF2903E-C218-47B1-B8EF-F7B6AC4DF313}" type="datetimeFigureOut">
              <a:rPr lang="zh-TW" altLang="en-US"/>
              <a:pPr>
                <a:defRPr/>
              </a:pPr>
              <a:t>2008/8/31</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5F573E6F-C168-4687-B58B-79149BF66466}"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10" name="標題 9"/>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4" name="矩形 6"/>
          <p:cNvSpPr/>
          <p:nvPr userDrawn="1"/>
        </p:nvSpPr>
        <p:spPr>
          <a:xfrm>
            <a:off x="5857875" y="6286500"/>
            <a:ext cx="3040063" cy="369888"/>
          </a:xfrm>
          <a:prstGeom prst="rect">
            <a:avLst/>
          </a:prstGeom>
        </p:spPr>
        <p:txBody>
          <a:bodyPr wrap="none">
            <a:spAutoFit/>
          </a:bodyPr>
          <a:lstStyle/>
          <a:p>
            <a:pPr fontAlgn="auto">
              <a:spcBef>
                <a:spcPts val="0"/>
              </a:spcBef>
              <a:spcAft>
                <a:spcPts val="0"/>
              </a:spcAft>
              <a:defRPr/>
            </a:pPr>
            <a:r>
              <a:rPr kumimoji="0" lang="en-US" dirty="0">
                <a:solidFill>
                  <a:schemeClr val="bg1">
                    <a:lumMod val="50000"/>
                  </a:schemeClr>
                </a:solidFill>
                <a:latin typeface="+mn-lt"/>
                <a:ea typeface="+mn-ea"/>
              </a:rPr>
              <a:t>APEC-KKU 2008 Chinese Taipei</a:t>
            </a:r>
            <a:endParaRPr kumimoji="0" lang="zh-TW" altLang="en-US" dirty="0">
              <a:solidFill>
                <a:schemeClr val="bg1">
                  <a:lumMod val="50000"/>
                </a:schemeClr>
              </a:solidFill>
              <a:latin typeface="+mn-lt"/>
              <a:ea typeface="+mn-ea"/>
            </a:endParaRPr>
          </a:p>
        </p:txBody>
      </p:sp>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投影片編號版面配置區 5"/>
          <p:cNvSpPr>
            <a:spLocks noGrp="1"/>
          </p:cNvSpPr>
          <p:nvPr>
            <p:ph type="sldNum" sz="quarter" idx="10"/>
          </p:nvPr>
        </p:nvSpPr>
        <p:spPr>
          <a:xfrm>
            <a:off x="428625" y="6286500"/>
            <a:ext cx="428625"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ECCD93D0-F3F7-4E29-803D-5FB81B879AF5}"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標題 1"/>
          <p:cNvSpPr>
            <a:spLocks noGrp="1"/>
          </p:cNvSpPr>
          <p:nvPr>
            <p:ph type="ctrTitle"/>
          </p:nvPr>
        </p:nvSpPr>
        <p:spPr>
          <a:xfrm>
            <a:off x="685800" y="857250"/>
            <a:ext cx="7772400" cy="3643313"/>
          </a:xfrm>
        </p:spPr>
        <p:txBody>
          <a:bodyPr/>
          <a:lstStyle/>
          <a:p>
            <a:pPr eaLnBrk="1" hangingPunct="1"/>
            <a:r>
              <a:rPr lang="en-US" altLang="zh-TW" sz="3200" smtClean="0"/>
              <a:t>APEC-KHON KAEN International Symposium 2008</a:t>
            </a:r>
            <a:r>
              <a:rPr lang="zh-TW" altLang="en-US" sz="3200" smtClean="0"/>
              <a:t/>
            </a:r>
            <a:br>
              <a:rPr lang="zh-TW" altLang="en-US" sz="3200" smtClean="0"/>
            </a:br>
            <a:r>
              <a:rPr lang="en-US" altLang="zh-TW" sz="3200" smtClean="0"/>
              <a:t>Innovative Teaching Mathematics through Lesson Study III</a:t>
            </a:r>
            <a:r>
              <a:rPr lang="zh-TW" altLang="en-US" sz="3200" smtClean="0"/>
              <a:t/>
            </a:r>
            <a:br>
              <a:rPr lang="zh-TW" altLang="en-US" sz="3200" smtClean="0"/>
            </a:br>
            <a:r>
              <a:rPr lang="en-US" altLang="zh-TW" sz="3200" smtClean="0"/>
              <a:t>---Focusing on Mathematical Communication</a:t>
            </a:r>
            <a:br>
              <a:rPr lang="en-US" altLang="zh-TW" sz="3200" smtClean="0"/>
            </a:br>
            <a:r>
              <a:rPr lang="zh-TW" altLang="en-US" sz="3200" smtClean="0"/>
              <a:t/>
            </a:r>
            <a:br>
              <a:rPr lang="zh-TW" altLang="en-US" sz="3200" smtClean="0"/>
            </a:br>
            <a:r>
              <a:rPr lang="en-US" altLang="zh-TW" sz="3200" smtClean="0">
                <a:latin typeface="Arial Black" pitchFamily="34" charset="0"/>
              </a:rPr>
              <a:t>Project Report</a:t>
            </a:r>
            <a:endParaRPr lang="zh-TW" altLang="en-US" sz="3200" smtClean="0">
              <a:latin typeface="Arial Black" pitchFamily="34" charset="0"/>
            </a:endParaRPr>
          </a:p>
        </p:txBody>
      </p:sp>
      <p:sp>
        <p:nvSpPr>
          <p:cNvPr id="3" name="副標題 2"/>
          <p:cNvSpPr>
            <a:spLocks noGrp="1"/>
          </p:cNvSpPr>
          <p:nvPr>
            <p:ph type="subTitle" idx="1"/>
          </p:nvPr>
        </p:nvSpPr>
        <p:spPr>
          <a:xfrm>
            <a:off x="1357313" y="4929188"/>
            <a:ext cx="6400800" cy="1571625"/>
          </a:xfrm>
        </p:spPr>
        <p:txBody>
          <a:bodyPr rtlCol="0">
            <a:normAutofit/>
          </a:bodyPr>
          <a:lstStyle/>
          <a:p>
            <a:pPr eaLnBrk="1" fontAlgn="auto" hangingPunct="1">
              <a:spcAft>
                <a:spcPts val="0"/>
              </a:spcAft>
              <a:buFont typeface="Arial" pitchFamily="34" charset="0"/>
              <a:buNone/>
              <a:defRPr/>
            </a:pPr>
            <a:r>
              <a:rPr lang="en-US" b="1" dirty="0"/>
              <a:t>Chinese Taipei</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內容版面配置區 2"/>
          <p:cNvSpPr>
            <a:spLocks noGrp="1"/>
          </p:cNvSpPr>
          <p:nvPr>
            <p:ph idx="1"/>
          </p:nvPr>
        </p:nvSpPr>
        <p:spPr>
          <a:xfrm>
            <a:off x="457200" y="428625"/>
            <a:ext cx="8401050" cy="5697538"/>
          </a:xfrm>
        </p:spPr>
        <p:txBody>
          <a:bodyPr/>
          <a:lstStyle/>
          <a:p>
            <a:pPr algn="ctr" eaLnBrk="1" hangingPunct="1">
              <a:buFont typeface="Arial" charset="0"/>
              <a:buNone/>
            </a:pPr>
            <a:r>
              <a:rPr lang="en-US" altLang="zh-TW" b="1" smtClean="0"/>
              <a:t>Findings (1): Characteristic of Classroom</a:t>
            </a:r>
          </a:p>
          <a:p>
            <a:pPr algn="ctr" eaLnBrk="1" hangingPunct="1">
              <a:buFont typeface="Arial" charset="0"/>
              <a:buNone/>
            </a:pPr>
            <a:r>
              <a:rPr lang="en-US" altLang="zh-TW" b="1" smtClean="0"/>
              <a:t>                     Communications</a:t>
            </a:r>
            <a:endParaRPr lang="zh-TW" altLang="en-US" smtClean="0"/>
          </a:p>
          <a:p>
            <a:pPr eaLnBrk="1" hangingPunct="1"/>
            <a:r>
              <a:rPr lang="en-US" altLang="zh-TW" sz="2400" smtClean="0"/>
              <a:t>“Attention.” (Actually, the Seat Posture ONE.)     [18:59]</a:t>
            </a:r>
            <a:endParaRPr lang="zh-TW" altLang="en-US" sz="2400" smtClean="0"/>
          </a:p>
          <a:p>
            <a:pPr eaLnBrk="1" hangingPunct="1"/>
            <a:r>
              <a:rPr lang="en-US" altLang="zh-TW" sz="2400" smtClean="0"/>
              <a:t>“Last five seconds.” (Students chant together the count down.)</a:t>
            </a:r>
          </a:p>
          <a:p>
            <a:pPr eaLnBrk="1" hangingPunct="1">
              <a:buFont typeface="Arial" charset="0"/>
              <a:buNone/>
            </a:pPr>
            <a:endParaRPr lang="zh-TW" altLang="en-US" sz="2400" smtClean="0"/>
          </a:p>
          <a:p>
            <a:pPr eaLnBrk="1" hangingPunct="1">
              <a:buFont typeface="Arial" charset="0"/>
              <a:buNone/>
            </a:pPr>
            <a:r>
              <a:rPr lang="en-US" altLang="zh-TW" smtClean="0"/>
              <a:t> </a:t>
            </a:r>
            <a:endParaRPr lang="zh-TW" altLang="en-US" smtClean="0"/>
          </a:p>
          <a:p>
            <a:pPr algn="ctr" eaLnBrk="1" hangingPunct="1">
              <a:buFont typeface="Arial" charset="0"/>
              <a:buNone/>
            </a:pPr>
            <a:r>
              <a:rPr lang="en-US" altLang="zh-TW" b="1" smtClean="0"/>
              <a:t>Findings (2): A General Communication </a:t>
            </a:r>
            <a:br>
              <a:rPr lang="en-US" altLang="zh-TW" b="1" smtClean="0"/>
            </a:br>
            <a:r>
              <a:rPr lang="en-US" altLang="zh-TW" b="1" smtClean="0"/>
              <a:t>Problem</a:t>
            </a:r>
            <a:endParaRPr lang="zh-TW" altLang="en-US" smtClean="0"/>
          </a:p>
          <a:p>
            <a:pPr eaLnBrk="1" hangingPunct="1"/>
            <a:r>
              <a:rPr lang="en-US" altLang="zh-TW" sz="2400" smtClean="0"/>
              <a:t>Did not allow someone to finish it, or did not pay enough attention to someone’s idea.    [35:10]</a:t>
            </a:r>
            <a:endParaRPr lang="zh-TW" altLang="en-US" sz="2400" smtClean="0"/>
          </a:p>
        </p:txBody>
      </p:sp>
      <p:sp>
        <p:nvSpPr>
          <p:cNvPr id="4" name="投影片編號版面配置區 3"/>
          <p:cNvSpPr>
            <a:spLocks noGrp="1"/>
          </p:cNvSpPr>
          <p:nvPr>
            <p:ph type="sldNum" sz="quarter" idx="10"/>
          </p:nvPr>
        </p:nvSpPr>
        <p:spPr/>
        <p:txBody>
          <a:bodyPr/>
          <a:lstStyle/>
          <a:p>
            <a:pPr>
              <a:defRPr/>
            </a:pPr>
            <a:fld id="{88B54570-79EB-48AE-946C-4416DFB5A285}" type="slidenum">
              <a:rPr lang="zh-TW" altLang="en-US"/>
              <a:pPr>
                <a:defRPr/>
              </a:pPr>
              <a:t>10</a:t>
            </a:fld>
            <a:endParaRPr lang="zh-TW"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內容版面配置區 2"/>
          <p:cNvSpPr>
            <a:spLocks noGrp="1"/>
          </p:cNvSpPr>
          <p:nvPr>
            <p:ph idx="1"/>
          </p:nvPr>
        </p:nvSpPr>
        <p:spPr>
          <a:xfrm>
            <a:off x="457200" y="517525"/>
            <a:ext cx="8258175" cy="5911850"/>
          </a:xfrm>
        </p:spPr>
        <p:txBody>
          <a:bodyPr/>
          <a:lstStyle/>
          <a:p>
            <a:pPr eaLnBrk="1" hangingPunct="1">
              <a:lnSpc>
                <a:spcPct val="80000"/>
              </a:lnSpc>
              <a:buFont typeface="Arial" charset="0"/>
              <a:buNone/>
            </a:pPr>
            <a:r>
              <a:rPr lang="en-US" altLang="zh-TW" b="1" smtClean="0"/>
              <a:t>Findings (3): General Classroom</a:t>
            </a:r>
          </a:p>
          <a:p>
            <a:pPr eaLnBrk="1" hangingPunct="1">
              <a:lnSpc>
                <a:spcPct val="80000"/>
              </a:lnSpc>
              <a:buFont typeface="Arial" charset="0"/>
              <a:buNone/>
            </a:pPr>
            <a:r>
              <a:rPr lang="en-US" altLang="zh-TW" b="1" smtClean="0"/>
              <a:t>                       Communication Problems</a:t>
            </a:r>
          </a:p>
          <a:p>
            <a:pPr eaLnBrk="1" hangingPunct="1">
              <a:lnSpc>
                <a:spcPct val="80000"/>
              </a:lnSpc>
            </a:pPr>
            <a:endParaRPr lang="en-US" altLang="zh-TW" sz="1700" smtClean="0"/>
          </a:p>
          <a:p>
            <a:pPr eaLnBrk="1" hangingPunct="1">
              <a:lnSpc>
                <a:spcPct val="80000"/>
              </a:lnSpc>
            </a:pPr>
            <a:r>
              <a:rPr lang="en-US" altLang="zh-TW" sz="2400" smtClean="0"/>
              <a:t>What was the purpose for naming the corresponding points? To communicate “which” distances are equal? (From the corresponding points to the line of symmetry.) Without the language, teacher and students can only make visual communications.</a:t>
            </a:r>
            <a:br>
              <a:rPr lang="en-US" altLang="zh-TW" sz="2400" smtClean="0"/>
            </a:br>
            <a:endParaRPr lang="zh-TW" altLang="en-US" sz="2400" smtClean="0"/>
          </a:p>
          <a:p>
            <a:pPr eaLnBrk="1" hangingPunct="1">
              <a:lnSpc>
                <a:spcPct val="80000"/>
              </a:lnSpc>
            </a:pPr>
            <a:r>
              <a:rPr lang="en-US" altLang="zh-TW" sz="2400" smtClean="0"/>
              <a:t>What was the purpose for noticing the orthogonality? To communicate a strategy of finding the corresponding point.  [06:30]</a:t>
            </a:r>
            <a:br>
              <a:rPr lang="en-US" altLang="zh-TW" sz="2400" smtClean="0"/>
            </a:br>
            <a:endParaRPr lang="zh-TW" altLang="en-US" sz="2400" smtClean="0"/>
          </a:p>
          <a:p>
            <a:pPr eaLnBrk="1" hangingPunct="1">
              <a:lnSpc>
                <a:spcPct val="80000"/>
              </a:lnSpc>
            </a:pPr>
            <a:r>
              <a:rPr lang="en-US" altLang="zh-TW" sz="2400" smtClean="0"/>
              <a:t>What was the purpose for finding the corresponding point? To communicate a strategy of drawing the corresponding line segments. (Later on, some students claimed they drew the corresponding line “directly,” which was only a disguise of the same strategy.)     [37:05]</a:t>
            </a:r>
            <a:endParaRPr lang="zh-TW" altLang="en-US" sz="2400" smtClean="0"/>
          </a:p>
        </p:txBody>
      </p:sp>
      <p:sp>
        <p:nvSpPr>
          <p:cNvPr id="4" name="投影片編號版面配置區 3"/>
          <p:cNvSpPr>
            <a:spLocks noGrp="1"/>
          </p:cNvSpPr>
          <p:nvPr>
            <p:ph type="sldNum" sz="quarter" idx="10"/>
          </p:nvPr>
        </p:nvSpPr>
        <p:spPr/>
        <p:txBody>
          <a:bodyPr/>
          <a:lstStyle/>
          <a:p>
            <a:pPr>
              <a:defRPr/>
            </a:pPr>
            <a:fld id="{69E42F2B-7315-46E7-832F-79FDEF803346}" type="slidenum">
              <a:rPr lang="zh-TW" altLang="en-US"/>
              <a:pPr>
                <a:defRPr/>
              </a:pPr>
              <a:t>11</a:t>
            </a:fld>
            <a:endParaRPr lang="zh-TW"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內容版面配置區 2"/>
          <p:cNvSpPr>
            <a:spLocks noGrp="1"/>
          </p:cNvSpPr>
          <p:nvPr>
            <p:ph idx="1"/>
          </p:nvPr>
        </p:nvSpPr>
        <p:spPr>
          <a:xfrm>
            <a:off x="457200" y="428625"/>
            <a:ext cx="8472488" cy="5697538"/>
          </a:xfrm>
        </p:spPr>
        <p:txBody>
          <a:bodyPr/>
          <a:lstStyle/>
          <a:p>
            <a:pPr algn="ctr" eaLnBrk="1" hangingPunct="1">
              <a:lnSpc>
                <a:spcPct val="90000"/>
              </a:lnSpc>
              <a:buFont typeface="Arial" charset="0"/>
              <a:buNone/>
            </a:pPr>
            <a:r>
              <a:rPr lang="en-US" altLang="zh-TW" b="1" smtClean="0"/>
              <a:t>Findings (4): Short of Mathematical</a:t>
            </a:r>
          </a:p>
          <a:p>
            <a:pPr algn="ctr" eaLnBrk="1" hangingPunct="1">
              <a:lnSpc>
                <a:spcPct val="90000"/>
              </a:lnSpc>
              <a:buFont typeface="Arial" charset="0"/>
              <a:buNone/>
            </a:pPr>
            <a:r>
              <a:rPr lang="en-US" altLang="zh-TW" b="1" smtClean="0"/>
              <a:t>        Terminologies</a:t>
            </a:r>
            <a:endParaRPr lang="en-US" altLang="zh-TW" sz="2400" smtClean="0"/>
          </a:p>
          <a:p>
            <a:pPr eaLnBrk="1" hangingPunct="1">
              <a:lnSpc>
                <a:spcPct val="90000"/>
              </a:lnSpc>
            </a:pPr>
            <a:r>
              <a:rPr lang="en-US" altLang="zh-TW" sz="2400" smtClean="0"/>
              <a:t>When students claimed that they found the corresponding lines “directly,” they cannot express the idea of how “slant” the line should be. (The concept of slope.)     [34:45]</a:t>
            </a:r>
          </a:p>
          <a:p>
            <a:pPr eaLnBrk="1" hangingPunct="1">
              <a:lnSpc>
                <a:spcPct val="90000"/>
              </a:lnSpc>
              <a:buFont typeface="Arial" charset="0"/>
              <a:buNone/>
            </a:pPr>
            <a:endParaRPr lang="zh-TW" altLang="en-US" smtClean="0"/>
          </a:p>
          <a:p>
            <a:pPr algn="ctr" eaLnBrk="1" hangingPunct="1">
              <a:lnSpc>
                <a:spcPct val="90000"/>
              </a:lnSpc>
              <a:spcBef>
                <a:spcPts val="1800"/>
              </a:spcBef>
              <a:buFont typeface="Arial" charset="0"/>
              <a:buNone/>
            </a:pPr>
            <a:r>
              <a:rPr lang="en-US" altLang="zh-TW" b="1" smtClean="0"/>
              <a:t>Findings (5): Confusion of Common and </a:t>
            </a:r>
          </a:p>
          <a:p>
            <a:pPr algn="ctr" eaLnBrk="1" hangingPunct="1">
              <a:lnSpc>
                <a:spcPct val="90000"/>
              </a:lnSpc>
              <a:buFont typeface="Arial" charset="0"/>
              <a:buNone/>
            </a:pPr>
            <a:r>
              <a:rPr lang="en-US" altLang="zh-TW" b="1" smtClean="0"/>
              <a:t>                   Mathematical Meanings</a:t>
            </a:r>
            <a:endParaRPr lang="zh-TW" altLang="en-US" smtClean="0"/>
          </a:p>
          <a:p>
            <a:pPr eaLnBrk="1" hangingPunct="1">
              <a:lnSpc>
                <a:spcPct val="90000"/>
              </a:lnSpc>
            </a:pPr>
            <a:r>
              <a:rPr lang="en-US" altLang="zh-TW" sz="2400" smtClean="0"/>
              <a:t>The Chinese character </a:t>
            </a:r>
            <a:r>
              <a:rPr lang="zh-TW" altLang="en-US" sz="2400" smtClean="0"/>
              <a:t>角 </a:t>
            </a:r>
            <a:r>
              <a:rPr lang="en-US" altLang="zh-TW" sz="2400" smtClean="0"/>
              <a:t>( Jiao</a:t>
            </a:r>
            <a:r>
              <a:rPr lang="en-US" altLang="zh-TW" sz="2400" baseline="30000" smtClean="0"/>
              <a:t>3</a:t>
            </a:r>
            <a:r>
              <a:rPr lang="en-US" altLang="zh-TW" sz="2400" smtClean="0"/>
              <a:t> ) means “angle” in the mathematical sense, but it means “horn” and “corner” in the common sense. Many use it for the meaning of “vertex.”</a:t>
            </a:r>
            <a:endParaRPr lang="zh-TW" altLang="en-US" sz="2400" smtClean="0"/>
          </a:p>
        </p:txBody>
      </p:sp>
      <p:sp>
        <p:nvSpPr>
          <p:cNvPr id="5" name="投影片編號版面配置區 4"/>
          <p:cNvSpPr>
            <a:spLocks noGrp="1"/>
          </p:cNvSpPr>
          <p:nvPr>
            <p:ph type="sldNum" sz="quarter" idx="10"/>
          </p:nvPr>
        </p:nvSpPr>
        <p:spPr/>
        <p:txBody>
          <a:bodyPr/>
          <a:lstStyle/>
          <a:p>
            <a:pPr>
              <a:defRPr/>
            </a:pPr>
            <a:fld id="{7155C113-61FA-46FB-B653-5CC0EF180E9E}" type="slidenum">
              <a:rPr lang="zh-TW" altLang="en-US"/>
              <a:pPr>
                <a:defRPr/>
              </a:pPr>
              <a:t>12</a:t>
            </a:fld>
            <a:endParaRPr lang="zh-TW"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標題 1"/>
          <p:cNvSpPr>
            <a:spLocks noGrp="1"/>
          </p:cNvSpPr>
          <p:nvPr>
            <p:ph type="title"/>
          </p:nvPr>
        </p:nvSpPr>
        <p:spPr>
          <a:xfrm>
            <a:off x="457200" y="274638"/>
            <a:ext cx="8229600" cy="796925"/>
          </a:xfrm>
        </p:spPr>
        <p:txBody>
          <a:bodyPr/>
          <a:lstStyle/>
          <a:p>
            <a:pPr eaLnBrk="1" hangingPunct="1"/>
            <a:r>
              <a:rPr lang="en-US" altLang="zh-TW" sz="3200" b="1" smtClean="0"/>
              <a:t>Reflections</a:t>
            </a:r>
            <a:endParaRPr lang="zh-TW" altLang="en-US" sz="3200" smtClean="0"/>
          </a:p>
        </p:txBody>
      </p:sp>
      <p:sp>
        <p:nvSpPr>
          <p:cNvPr id="19458" name="內容版面配置區 2"/>
          <p:cNvSpPr>
            <a:spLocks noGrp="1"/>
          </p:cNvSpPr>
          <p:nvPr>
            <p:ph idx="1"/>
          </p:nvPr>
        </p:nvSpPr>
        <p:spPr>
          <a:xfrm>
            <a:off x="457200" y="1285875"/>
            <a:ext cx="8229600" cy="4840288"/>
          </a:xfrm>
        </p:spPr>
        <p:txBody>
          <a:bodyPr/>
          <a:lstStyle/>
          <a:p>
            <a:pPr eaLnBrk="1" hangingPunct="1"/>
            <a:r>
              <a:rPr lang="en-US" altLang="zh-TW" sz="2400" smtClean="0"/>
              <a:t>Lesson Study shall be practically helpful for lecture preparations. Four hours of preparation failed to anticipate the situation of “directly.”</a:t>
            </a:r>
          </a:p>
          <a:p>
            <a:pPr eaLnBrk="1" hangingPunct="1">
              <a:buFont typeface="Arial" charset="0"/>
              <a:buNone/>
            </a:pPr>
            <a:endParaRPr lang="zh-TW" altLang="en-US" sz="1200" smtClean="0"/>
          </a:p>
          <a:p>
            <a:pPr eaLnBrk="1" hangingPunct="1"/>
            <a:r>
              <a:rPr lang="en-US" altLang="zh-TW" sz="2400" smtClean="0"/>
              <a:t>It might be true that each language has the same problem of confusing meanings in different ways. It is part of the mathematics education to help students use the correct meaning in a different context.</a:t>
            </a:r>
          </a:p>
          <a:p>
            <a:pPr eaLnBrk="1" hangingPunct="1">
              <a:buFont typeface="Arial" charset="0"/>
              <a:buNone/>
            </a:pPr>
            <a:endParaRPr lang="zh-TW" altLang="en-US" sz="1200" smtClean="0"/>
          </a:p>
          <a:p>
            <a:pPr eaLnBrk="1" hangingPunct="1"/>
            <a:r>
              <a:rPr lang="en-US" altLang="zh-TW" sz="2400" smtClean="0"/>
              <a:t>Why shall we care about mathematical communications in a classroom? It helps to focus on the key concepts of a lesson, to clarify the objectives of what we are learning.</a:t>
            </a:r>
            <a:r>
              <a:rPr lang="en-US" altLang="zh-TW" smtClean="0"/>
              <a:t> </a:t>
            </a:r>
            <a:endParaRPr lang="en-US" altLang="zh-TW" sz="2400" smtClean="0"/>
          </a:p>
          <a:p>
            <a:pPr eaLnBrk="1" hangingPunct="1"/>
            <a:endParaRPr lang="zh-TW" altLang="en-US" sz="2400" smtClean="0"/>
          </a:p>
        </p:txBody>
      </p:sp>
      <p:sp>
        <p:nvSpPr>
          <p:cNvPr id="4" name="投影片編號版面配置區 3"/>
          <p:cNvSpPr>
            <a:spLocks noGrp="1"/>
          </p:cNvSpPr>
          <p:nvPr>
            <p:ph type="sldNum" sz="quarter" idx="10"/>
          </p:nvPr>
        </p:nvSpPr>
        <p:spPr/>
        <p:txBody>
          <a:bodyPr/>
          <a:lstStyle/>
          <a:p>
            <a:pPr>
              <a:defRPr/>
            </a:pPr>
            <a:fld id="{4F6291F8-F188-4EB1-B4F3-1E31D1EA4D6C}" type="slidenum">
              <a:rPr lang="zh-TW" altLang="en-US"/>
              <a:pPr>
                <a:defRPr/>
              </a:pPr>
              <a:t>13</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85750"/>
            <a:ext cx="8229600" cy="1214438"/>
          </a:xfrm>
        </p:spPr>
        <p:txBody>
          <a:bodyPr rtlCol="0">
            <a:normAutofit fontScale="90000"/>
          </a:bodyPr>
          <a:lstStyle/>
          <a:p>
            <a:pPr eaLnBrk="1" fontAlgn="auto" hangingPunct="1">
              <a:spcAft>
                <a:spcPts val="0"/>
              </a:spcAft>
              <a:defRPr/>
            </a:pPr>
            <a:r>
              <a:rPr lang="en-US" sz="3600" b="1" dirty="0"/>
              <a:t>Project Sponsored by the Ministry of Education</a:t>
            </a:r>
            <a:r>
              <a:rPr lang="zh-TW" altLang="en-US" sz="3600" dirty="0"/>
              <a:t/>
            </a:r>
            <a:br>
              <a:rPr lang="zh-TW" altLang="en-US" sz="3600" dirty="0"/>
            </a:br>
            <a:r>
              <a:rPr lang="en-US" sz="3600" dirty="0"/>
              <a:t>Jan 1—Dec 31, </a:t>
            </a:r>
            <a:r>
              <a:rPr lang="en-US" sz="3600" dirty="0" smtClean="0"/>
              <a:t>2008</a:t>
            </a:r>
            <a:endParaRPr lang="zh-TW" altLang="en-US" dirty="0"/>
          </a:p>
        </p:txBody>
      </p:sp>
      <p:sp>
        <p:nvSpPr>
          <p:cNvPr id="7170" name="內容版面配置區 2"/>
          <p:cNvSpPr>
            <a:spLocks noGrp="1"/>
          </p:cNvSpPr>
          <p:nvPr>
            <p:ph idx="1"/>
          </p:nvPr>
        </p:nvSpPr>
        <p:spPr>
          <a:xfrm>
            <a:off x="457200" y="2071688"/>
            <a:ext cx="8543925" cy="4054475"/>
          </a:xfrm>
        </p:spPr>
        <p:txBody>
          <a:bodyPr/>
          <a:lstStyle/>
          <a:p>
            <a:pPr eaLnBrk="1" hangingPunct="1"/>
            <a:r>
              <a:rPr lang="en-US" altLang="zh-TW" sz="2600" smtClean="0"/>
              <a:t>Chen, Jun-Yu </a:t>
            </a:r>
            <a:r>
              <a:rPr lang="zh-TW" altLang="en-US" sz="2600" smtClean="0"/>
              <a:t>陳俊瑜</a:t>
            </a:r>
            <a:r>
              <a:rPr lang="en-US" altLang="zh-TW" sz="2600" smtClean="0"/>
              <a:t>, Teacher, Hua-Lian Ji-An E.S.</a:t>
            </a:r>
            <a:endParaRPr lang="zh-TW" altLang="en-US" sz="2600" smtClean="0"/>
          </a:p>
          <a:p>
            <a:pPr eaLnBrk="1" hangingPunct="1"/>
            <a:r>
              <a:rPr lang="en-US" altLang="zh-TW" sz="2600" smtClean="0"/>
              <a:t>Lin, Chang-Shou </a:t>
            </a:r>
            <a:r>
              <a:rPr lang="zh-TW" altLang="en-US" sz="2600" smtClean="0"/>
              <a:t>林長壽</a:t>
            </a:r>
            <a:r>
              <a:rPr lang="en-US" altLang="zh-TW" sz="2600" smtClean="0"/>
              <a:t>, (PI) Prof., </a:t>
            </a:r>
          </a:p>
          <a:p>
            <a:pPr eaLnBrk="1" hangingPunct="1">
              <a:buFont typeface="Arial" charset="0"/>
              <a:buNone/>
            </a:pPr>
            <a:r>
              <a:rPr lang="en-US" altLang="zh-TW" sz="2600" smtClean="0"/>
              <a:t>    Fellow of Academia Sinica, National Taiwan Univ.</a:t>
            </a:r>
            <a:endParaRPr lang="zh-TW" altLang="en-US" sz="2600" smtClean="0"/>
          </a:p>
          <a:p>
            <a:pPr eaLnBrk="1" hangingPunct="1"/>
            <a:r>
              <a:rPr lang="en-US" altLang="zh-TW" sz="2600" smtClean="0"/>
              <a:t>Lin, Shu-Jun </a:t>
            </a:r>
            <a:r>
              <a:rPr lang="zh-TW" altLang="en-US" sz="2600" smtClean="0"/>
              <a:t>林淑君</a:t>
            </a:r>
            <a:r>
              <a:rPr lang="en-US" altLang="zh-TW" sz="2600" smtClean="0"/>
              <a:t>, Teacher, Taipei Dong-Men E.S.</a:t>
            </a:r>
            <a:endParaRPr lang="zh-TW" altLang="en-US" sz="2600" smtClean="0"/>
          </a:p>
          <a:p>
            <a:pPr eaLnBrk="1" hangingPunct="1"/>
            <a:r>
              <a:rPr lang="en-US" altLang="zh-TW" sz="2600" smtClean="0"/>
              <a:t>Ong, Ping-Zen </a:t>
            </a:r>
            <a:r>
              <a:rPr lang="zh-TW" altLang="en-US" sz="2600" smtClean="0"/>
              <a:t>翁秉仁</a:t>
            </a:r>
            <a:r>
              <a:rPr lang="en-US" altLang="zh-TW" sz="2600" smtClean="0"/>
              <a:t>, Prof., National Taiwan Univ</a:t>
            </a:r>
            <a:endParaRPr lang="zh-TW" altLang="en-US" sz="2600" smtClean="0"/>
          </a:p>
          <a:p>
            <a:pPr eaLnBrk="1" hangingPunct="1"/>
            <a:r>
              <a:rPr lang="en-US" altLang="zh-TW" sz="2600" smtClean="0"/>
              <a:t>Shann, Wei-Chang </a:t>
            </a:r>
            <a:r>
              <a:rPr lang="zh-TW" altLang="en-US" sz="2600" smtClean="0"/>
              <a:t>單維彰</a:t>
            </a:r>
            <a:r>
              <a:rPr lang="en-US" altLang="zh-TW" sz="2600" smtClean="0"/>
              <a:t>, Prof., National Central Univ</a:t>
            </a:r>
            <a:endParaRPr lang="zh-TW" altLang="en-US" sz="2600" smtClean="0"/>
          </a:p>
          <a:p>
            <a:pPr eaLnBrk="1" hangingPunct="1"/>
            <a:r>
              <a:rPr lang="en-US" altLang="zh-TW" sz="2600" smtClean="0"/>
              <a:t>Zhang, Lin-Wei </a:t>
            </a:r>
            <a:r>
              <a:rPr lang="zh-TW" altLang="en-US" sz="2600" smtClean="0"/>
              <a:t>張麟偉</a:t>
            </a:r>
            <a:r>
              <a:rPr lang="en-US" altLang="zh-TW" sz="2600" smtClean="0"/>
              <a:t>, Teacher, Hua-Lian Dao-Hsiang E.S.</a:t>
            </a:r>
            <a:endParaRPr lang="zh-TW" altLang="en-US" sz="2600" smtClean="0"/>
          </a:p>
          <a:p>
            <a:pPr eaLnBrk="1" hangingPunct="1"/>
            <a:endParaRPr lang="zh-TW" altLang="en-US" smtClean="0"/>
          </a:p>
        </p:txBody>
      </p:sp>
      <p:sp>
        <p:nvSpPr>
          <p:cNvPr id="4" name="投影片編號版面配置區 3"/>
          <p:cNvSpPr>
            <a:spLocks noGrp="1"/>
          </p:cNvSpPr>
          <p:nvPr>
            <p:ph type="sldNum" sz="quarter" idx="10"/>
          </p:nvPr>
        </p:nvSpPr>
        <p:spPr/>
        <p:txBody>
          <a:bodyPr/>
          <a:lstStyle/>
          <a:p>
            <a:pPr>
              <a:defRPr/>
            </a:pPr>
            <a:fld id="{9DAFB13F-8462-49C3-A5B5-4BB2602CAA0E}" type="slidenum">
              <a:rPr lang="zh-TW" altLang="en-US"/>
              <a:pPr>
                <a:defRPr/>
              </a:pPr>
              <a:t>2</a:t>
            </a:fld>
            <a:endParaRPr lang="zh-TW"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標題 1"/>
          <p:cNvSpPr>
            <a:spLocks noGrp="1"/>
          </p:cNvSpPr>
          <p:nvPr>
            <p:ph type="title"/>
          </p:nvPr>
        </p:nvSpPr>
        <p:spPr>
          <a:xfrm>
            <a:off x="457200" y="274638"/>
            <a:ext cx="8229600" cy="582612"/>
          </a:xfrm>
        </p:spPr>
        <p:txBody>
          <a:bodyPr/>
          <a:lstStyle/>
          <a:p>
            <a:pPr eaLnBrk="1" hangingPunct="1"/>
            <a:r>
              <a:rPr lang="en-US" altLang="zh-TW" sz="3200" b="1" smtClean="0"/>
              <a:t>Agenda</a:t>
            </a:r>
            <a:endParaRPr lang="zh-TW" altLang="en-US" sz="3200" smtClean="0"/>
          </a:p>
        </p:txBody>
      </p:sp>
      <p:sp>
        <p:nvSpPr>
          <p:cNvPr id="8194" name="內容版面配置區 2"/>
          <p:cNvSpPr>
            <a:spLocks noGrp="1"/>
          </p:cNvSpPr>
          <p:nvPr>
            <p:ph idx="1"/>
          </p:nvPr>
        </p:nvSpPr>
        <p:spPr>
          <a:xfrm>
            <a:off x="457200" y="857250"/>
            <a:ext cx="8229600" cy="5268913"/>
          </a:xfrm>
        </p:spPr>
        <p:txBody>
          <a:bodyPr/>
          <a:lstStyle/>
          <a:p>
            <a:pPr eaLnBrk="1" hangingPunct="1"/>
            <a:r>
              <a:rPr lang="en-US" altLang="zh-TW" sz="2400" b="1" smtClean="0"/>
              <a:t>March.</a:t>
            </a:r>
            <a:r>
              <a:rPr lang="en-US" altLang="zh-TW" sz="2400" smtClean="0"/>
              <a:t> Communicated the ideas with elementary school teachers.</a:t>
            </a:r>
            <a:endParaRPr lang="zh-TW" altLang="en-US" sz="2400" smtClean="0"/>
          </a:p>
          <a:p>
            <a:pPr eaLnBrk="1" hangingPunct="1"/>
            <a:r>
              <a:rPr lang="en-US" altLang="zh-TW" sz="2400" b="1" smtClean="0"/>
              <a:t>April</a:t>
            </a:r>
            <a:r>
              <a:rPr lang="en-US" altLang="zh-TW" sz="2400" smtClean="0"/>
              <a:t>. Four hours of discussion on the lesson plans.</a:t>
            </a:r>
            <a:endParaRPr lang="zh-TW" altLang="en-US" sz="2400" smtClean="0"/>
          </a:p>
          <a:p>
            <a:pPr eaLnBrk="1" hangingPunct="1"/>
            <a:r>
              <a:rPr lang="en-US" altLang="zh-TW" sz="2400" b="1" smtClean="0"/>
              <a:t>May.</a:t>
            </a:r>
            <a:r>
              <a:rPr lang="en-US" altLang="zh-TW" sz="2400" smtClean="0"/>
              <a:t> Four classes observed, fully digitally recorded. Investigators on site.</a:t>
            </a:r>
            <a:endParaRPr lang="zh-TW" altLang="en-US" sz="2400" smtClean="0"/>
          </a:p>
          <a:p>
            <a:pPr eaLnBrk="1" hangingPunct="1"/>
            <a:r>
              <a:rPr lang="en-US" altLang="zh-TW" sz="2400" b="1" smtClean="0"/>
              <a:t>June.</a:t>
            </a:r>
            <a:r>
              <a:rPr lang="en-US" altLang="zh-TW" sz="2400" smtClean="0"/>
              <a:t> Discussed according to the recordings, chose one to present.</a:t>
            </a:r>
            <a:endParaRPr lang="zh-TW" altLang="en-US" sz="2400" smtClean="0"/>
          </a:p>
          <a:p>
            <a:pPr eaLnBrk="1" hangingPunct="1"/>
            <a:r>
              <a:rPr lang="en-US" altLang="zh-TW" sz="2400" b="1" smtClean="0"/>
              <a:t>July.</a:t>
            </a:r>
            <a:r>
              <a:rPr lang="en-US" altLang="zh-TW" sz="2400" smtClean="0"/>
              <a:t> Wrote up the scripts in Chinese and translated into English.</a:t>
            </a:r>
            <a:endParaRPr lang="zh-TW" altLang="en-US" sz="2400" smtClean="0"/>
          </a:p>
          <a:p>
            <a:pPr eaLnBrk="1" hangingPunct="1"/>
            <a:r>
              <a:rPr lang="en-US" altLang="zh-TW" sz="2400" b="1" smtClean="0"/>
              <a:t>August.</a:t>
            </a:r>
            <a:r>
              <a:rPr lang="en-US" altLang="zh-TW" sz="2400" smtClean="0"/>
              <a:t> Prepare the video files. Join APEC-KKU 2008.</a:t>
            </a:r>
            <a:endParaRPr lang="zh-TW" altLang="en-US" sz="2400" smtClean="0"/>
          </a:p>
          <a:p>
            <a:pPr eaLnBrk="1" hangingPunct="1"/>
            <a:r>
              <a:rPr lang="en-US" altLang="zh-TW" sz="2400" b="1" smtClean="0"/>
              <a:t>September—October.</a:t>
            </a:r>
            <a:r>
              <a:rPr lang="en-US" altLang="zh-TW" sz="2400" smtClean="0"/>
              <a:t> Finish editing all four recordings.</a:t>
            </a:r>
            <a:endParaRPr lang="zh-TW" altLang="en-US" sz="2400" smtClean="0"/>
          </a:p>
          <a:p>
            <a:pPr eaLnBrk="1" hangingPunct="1"/>
            <a:r>
              <a:rPr lang="en-US" altLang="zh-TW" sz="2400" b="1" smtClean="0"/>
              <a:t>November—December.</a:t>
            </a:r>
            <a:r>
              <a:rPr lang="en-US" altLang="zh-TW" sz="2400" smtClean="0"/>
              <a:t> Announce to elementary school teachers.</a:t>
            </a:r>
            <a:endParaRPr lang="zh-TW" altLang="en-US" sz="2400" smtClean="0"/>
          </a:p>
        </p:txBody>
      </p:sp>
      <p:sp>
        <p:nvSpPr>
          <p:cNvPr id="4" name="投影片編號版面配置區 3"/>
          <p:cNvSpPr>
            <a:spLocks noGrp="1"/>
          </p:cNvSpPr>
          <p:nvPr>
            <p:ph type="sldNum" sz="quarter" idx="10"/>
          </p:nvPr>
        </p:nvSpPr>
        <p:spPr/>
        <p:txBody>
          <a:bodyPr/>
          <a:lstStyle/>
          <a:p>
            <a:pPr>
              <a:defRPr/>
            </a:pPr>
            <a:fld id="{46E9BF9D-8D42-4BD9-BC9A-EBEEFF6F6F3C}" type="slidenum">
              <a:rPr lang="zh-TW" altLang="en-US"/>
              <a:pPr>
                <a:defRPr/>
              </a:pPr>
              <a:t>3</a:t>
            </a:fld>
            <a:endParaRPr lang="zh-TW"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內容版面配置區 2"/>
          <p:cNvSpPr>
            <a:spLocks noGrp="1"/>
          </p:cNvSpPr>
          <p:nvPr>
            <p:ph idx="4294967295"/>
          </p:nvPr>
        </p:nvSpPr>
        <p:spPr>
          <a:xfrm>
            <a:off x="457200" y="857250"/>
            <a:ext cx="8229600" cy="5268913"/>
          </a:xfrm>
        </p:spPr>
        <p:txBody>
          <a:bodyPr/>
          <a:lstStyle/>
          <a:p>
            <a:pPr algn="ctr" eaLnBrk="1" hangingPunct="1">
              <a:buFont typeface="Arial" charset="0"/>
              <a:buNone/>
            </a:pPr>
            <a:r>
              <a:rPr lang="en-US" altLang="zh-TW" sz="3600" b="1" smtClean="0"/>
              <a:t>Lesson Study</a:t>
            </a:r>
          </a:p>
          <a:p>
            <a:pPr algn="ctr" eaLnBrk="1" hangingPunct="1">
              <a:buFont typeface="Arial" charset="0"/>
              <a:buNone/>
            </a:pPr>
            <a:r>
              <a:rPr lang="en-US" altLang="zh-TW" sz="2400" b="1" smtClean="0"/>
              <a:t>—A Peer Review Process (Ginsburg)</a:t>
            </a:r>
          </a:p>
          <a:p>
            <a:pPr algn="ctr" eaLnBrk="1" hangingPunct="1">
              <a:buFont typeface="Arial" charset="0"/>
              <a:buNone/>
            </a:pPr>
            <a:endParaRPr lang="en-US" altLang="zh-TW" sz="2400" b="1" smtClean="0"/>
          </a:p>
          <a:p>
            <a:pPr algn="ctr" eaLnBrk="1" hangingPunct="1">
              <a:buFont typeface="Arial" charset="0"/>
              <a:buNone/>
            </a:pPr>
            <a:r>
              <a:rPr lang="en-US" altLang="zh-TW" sz="4800" b="1" smtClean="0"/>
              <a:t>VS</a:t>
            </a:r>
          </a:p>
          <a:p>
            <a:pPr algn="ctr" eaLnBrk="1" hangingPunct="1">
              <a:buFont typeface="Arial" charset="0"/>
              <a:buNone/>
            </a:pPr>
            <a:endParaRPr lang="en-US" altLang="zh-TW" sz="3600" b="1" smtClean="0"/>
          </a:p>
          <a:p>
            <a:pPr algn="ctr" eaLnBrk="1" hangingPunct="1">
              <a:buFont typeface="Arial" charset="0"/>
              <a:buNone/>
            </a:pPr>
            <a:r>
              <a:rPr lang="en-US" altLang="zh-TW" sz="3600" b="1" smtClean="0"/>
              <a:t>Open-Problem Approach</a:t>
            </a:r>
          </a:p>
        </p:txBody>
      </p:sp>
      <p:sp>
        <p:nvSpPr>
          <p:cNvPr id="4" name="投影片編號版面配置區 3"/>
          <p:cNvSpPr txBox="1">
            <a:spLocks noGrp="1"/>
          </p:cNvSpPr>
          <p:nvPr/>
        </p:nvSpPr>
        <p:spPr>
          <a:xfrm>
            <a:off x="428625" y="6286500"/>
            <a:ext cx="428625" cy="365125"/>
          </a:xfrm>
          <a:prstGeom prst="rect">
            <a:avLst/>
          </a:prstGeom>
          <a:noFill/>
        </p:spPr>
        <p:txBody>
          <a:bodyPr anchor="ctr"/>
          <a:lstStyle/>
          <a:p>
            <a:pPr algn="r" fontAlgn="auto">
              <a:spcBef>
                <a:spcPts val="0"/>
              </a:spcBef>
              <a:spcAft>
                <a:spcPts val="0"/>
              </a:spcAft>
              <a:defRPr/>
            </a:pPr>
            <a:fld id="{EDBA17F8-4605-44B4-A74B-E7CCCDDE476F}" type="slidenum">
              <a:rPr kumimoji="0" lang="zh-TW" altLang="en-US" sz="1200">
                <a:solidFill>
                  <a:schemeClr val="tx1">
                    <a:tint val="75000"/>
                  </a:schemeClr>
                </a:solidFill>
                <a:latin typeface="+mn-lt"/>
                <a:ea typeface="+mn-ea"/>
              </a:rPr>
              <a:pPr algn="r" fontAlgn="auto">
                <a:spcBef>
                  <a:spcPts val="0"/>
                </a:spcBef>
                <a:spcAft>
                  <a:spcPts val="0"/>
                </a:spcAft>
                <a:defRPr/>
              </a:pPr>
              <a:t>4</a:t>
            </a:fld>
            <a:endParaRPr kumimoji="0" lang="zh-TW"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標題 1"/>
          <p:cNvSpPr>
            <a:spLocks noGrp="1"/>
          </p:cNvSpPr>
          <p:nvPr>
            <p:ph type="title" idx="4294967295"/>
          </p:nvPr>
        </p:nvSpPr>
        <p:spPr>
          <a:xfrm>
            <a:off x="468313" y="274638"/>
            <a:ext cx="8218487" cy="922337"/>
          </a:xfrm>
        </p:spPr>
        <p:txBody>
          <a:bodyPr/>
          <a:lstStyle/>
          <a:p>
            <a:pPr eaLnBrk="1" hangingPunct="1"/>
            <a:r>
              <a:rPr lang="en-US" altLang="zh-TW" sz="3200" b="1" smtClean="0"/>
              <a:t>Some Messages</a:t>
            </a:r>
            <a:br>
              <a:rPr lang="en-US" altLang="zh-TW" sz="3200" b="1" smtClean="0"/>
            </a:br>
            <a:r>
              <a:rPr lang="en-US" altLang="zh-TW" sz="2400" b="1" smtClean="0"/>
              <a:t>Open-Problem Approach in Taiwan</a:t>
            </a:r>
            <a:endParaRPr lang="zh-TW" altLang="en-US" sz="3200" smtClean="0"/>
          </a:p>
        </p:txBody>
      </p:sp>
      <p:sp>
        <p:nvSpPr>
          <p:cNvPr id="10242" name="內容版面配置區 2"/>
          <p:cNvSpPr>
            <a:spLocks noGrp="1"/>
          </p:cNvSpPr>
          <p:nvPr>
            <p:ph idx="4294967295"/>
          </p:nvPr>
        </p:nvSpPr>
        <p:spPr>
          <a:xfrm>
            <a:off x="468313" y="1341438"/>
            <a:ext cx="8229600" cy="5268912"/>
          </a:xfrm>
        </p:spPr>
        <p:txBody>
          <a:bodyPr/>
          <a:lstStyle/>
          <a:p>
            <a:pPr eaLnBrk="1" hangingPunct="1"/>
            <a:r>
              <a:rPr lang="en-US" altLang="zh-TW" sz="2400" smtClean="0"/>
              <a:t>1992. 1995. 2002. 2003.</a:t>
            </a:r>
          </a:p>
          <a:p>
            <a:pPr eaLnBrk="1" hangingPunct="1"/>
            <a:r>
              <a:rPr lang="en-US" altLang="zh-TW" sz="2400" smtClean="0"/>
              <a:t>4 </a:t>
            </a:r>
            <a:r>
              <a:rPr lang="zh-TW" altLang="en-US" sz="2400" smtClean="0"/>
              <a:t>～</a:t>
            </a:r>
            <a:r>
              <a:rPr lang="en-US" altLang="zh-TW" sz="2400" smtClean="0"/>
              <a:t>5 lessons per week, 40 minutes per lesson.</a:t>
            </a:r>
          </a:p>
          <a:p>
            <a:pPr eaLnBrk="1" hangingPunct="1"/>
            <a:r>
              <a:rPr lang="en-US" altLang="zh-TW" sz="2400" smtClean="0"/>
              <a:t>Aggressive. Gave away contents for the process.</a:t>
            </a:r>
          </a:p>
          <a:p>
            <a:pPr eaLnBrk="1" hangingPunct="1"/>
            <a:r>
              <a:rPr lang="en-US" altLang="zh-TW" sz="2400" smtClean="0"/>
              <a:t>A comparison between Taiwan and California, USA (2002).</a:t>
            </a:r>
          </a:p>
          <a:p>
            <a:pPr eaLnBrk="1" hangingPunct="1"/>
            <a:r>
              <a:rPr lang="en-US" altLang="zh-TW" sz="2400" smtClean="0"/>
              <a:t>Bu</a:t>
            </a:r>
            <a:r>
              <a:rPr lang="en-US" altLang="zh-TW" sz="2400" baseline="30000" smtClean="0"/>
              <a:t>3 </a:t>
            </a:r>
            <a:r>
              <a:rPr lang="en-US" altLang="zh-TW" sz="2400" smtClean="0"/>
              <a:t>Xi</a:t>
            </a:r>
            <a:r>
              <a:rPr lang="en-US" altLang="zh-TW" sz="2400" baseline="30000" smtClean="0"/>
              <a:t>2</a:t>
            </a:r>
            <a:r>
              <a:rPr lang="en-US" altLang="zh-TW" sz="2400" smtClean="0"/>
              <a:t> Ban: After-school private coaching centers</a:t>
            </a:r>
            <a:br>
              <a:rPr lang="en-US" altLang="zh-TW" sz="2400" smtClean="0"/>
            </a:br>
            <a:r>
              <a:rPr lang="en-US" altLang="zh-TW" sz="2400" smtClean="0"/>
              <a:t>    Fee/month≒ ×1</a:t>
            </a:r>
            <a:r>
              <a:rPr lang="zh-TW" altLang="en-US" sz="2400" smtClean="0"/>
              <a:t>～</a:t>
            </a:r>
            <a:r>
              <a:rPr lang="en-US" altLang="zh-TW" sz="2400" smtClean="0"/>
              <a:t>×3</a:t>
            </a:r>
            <a:r>
              <a:rPr lang="en-US" altLang="zh-TW" smtClean="0"/>
              <a:t> </a:t>
            </a:r>
            <a:r>
              <a:rPr lang="en-US" altLang="zh-TW" sz="2400" smtClean="0"/>
              <a:t>Tuition/semester</a:t>
            </a:r>
          </a:p>
          <a:p>
            <a:pPr eaLnBrk="1" hangingPunct="1"/>
            <a:r>
              <a:rPr lang="en-US" altLang="zh-TW" sz="2400" smtClean="0"/>
              <a:t>TIMSS 2003: did well…</a:t>
            </a:r>
          </a:p>
          <a:p>
            <a:pPr eaLnBrk="1" hangingPunct="1"/>
            <a:r>
              <a:rPr lang="en-US" altLang="zh-TW" sz="2400" smtClean="0"/>
              <a:t>PISA 2006 (Math, minor, 15 year-olds): </a:t>
            </a:r>
            <a:br>
              <a:rPr lang="en-US" altLang="zh-TW" sz="2400" smtClean="0"/>
            </a:br>
            <a:r>
              <a:rPr lang="en-US" altLang="zh-TW" sz="2400" smtClean="0"/>
              <a:t>Taiwan          549  (</a:t>
            </a:r>
            <a:r>
              <a:rPr lang="en-US" altLang="zh-TW" sz="2800" b="1" smtClean="0"/>
              <a:t>103</a:t>
            </a:r>
            <a:r>
              <a:rPr lang="en-US" altLang="zh-TW" sz="2400" smtClean="0"/>
              <a:t>, 3rd)</a:t>
            </a:r>
            <a:br>
              <a:rPr lang="en-US" altLang="zh-TW" sz="2400" smtClean="0"/>
            </a:br>
            <a:r>
              <a:rPr lang="en-US" altLang="zh-TW" sz="2400" smtClean="0"/>
              <a:t>Finland         548 (81)</a:t>
            </a:r>
            <a:br>
              <a:rPr lang="en-US" altLang="zh-TW" sz="2400" smtClean="0"/>
            </a:br>
            <a:r>
              <a:rPr lang="en-US" altLang="zh-TW" sz="2400" smtClean="0"/>
              <a:t>Hong Kong   547 (93)</a:t>
            </a:r>
            <a:br>
              <a:rPr lang="en-US" altLang="zh-TW" sz="2400" smtClean="0"/>
            </a:br>
            <a:r>
              <a:rPr lang="en-US" altLang="zh-TW" sz="2400" smtClean="0"/>
              <a:t>Korea            547 (93)</a:t>
            </a:r>
          </a:p>
        </p:txBody>
      </p:sp>
      <p:sp>
        <p:nvSpPr>
          <p:cNvPr id="4" name="投影片編號版面配置區 3"/>
          <p:cNvSpPr txBox="1">
            <a:spLocks noGrp="1"/>
          </p:cNvSpPr>
          <p:nvPr/>
        </p:nvSpPr>
        <p:spPr>
          <a:xfrm>
            <a:off x="428625" y="6286500"/>
            <a:ext cx="428625" cy="365125"/>
          </a:xfrm>
          <a:prstGeom prst="rect">
            <a:avLst/>
          </a:prstGeom>
          <a:noFill/>
        </p:spPr>
        <p:txBody>
          <a:bodyPr anchor="ctr"/>
          <a:lstStyle/>
          <a:p>
            <a:pPr algn="r" fontAlgn="auto">
              <a:spcBef>
                <a:spcPts val="0"/>
              </a:spcBef>
              <a:spcAft>
                <a:spcPts val="0"/>
              </a:spcAft>
              <a:defRPr/>
            </a:pPr>
            <a:fld id="{5FB4EBFF-8750-4F93-8677-432CFE24AD39}" type="slidenum">
              <a:rPr kumimoji="0" lang="zh-TW" altLang="en-US" sz="1200">
                <a:solidFill>
                  <a:schemeClr val="tx1">
                    <a:tint val="75000"/>
                  </a:schemeClr>
                </a:solidFill>
                <a:latin typeface="+mn-lt"/>
                <a:ea typeface="+mn-ea"/>
              </a:rPr>
              <a:pPr algn="r" fontAlgn="auto">
                <a:spcBef>
                  <a:spcPts val="0"/>
                </a:spcBef>
                <a:spcAft>
                  <a:spcPts val="0"/>
                </a:spcAft>
                <a:defRPr/>
              </a:pPr>
              <a:t>5</a:t>
            </a:fld>
            <a:endParaRPr kumimoji="0" lang="zh-TW"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標題 1"/>
          <p:cNvSpPr>
            <a:spLocks noGrp="1"/>
          </p:cNvSpPr>
          <p:nvPr>
            <p:ph type="title" idx="4294967295"/>
          </p:nvPr>
        </p:nvSpPr>
        <p:spPr>
          <a:xfrm>
            <a:off x="457200" y="285750"/>
            <a:ext cx="8229600" cy="1847850"/>
          </a:xfrm>
        </p:spPr>
        <p:txBody>
          <a:bodyPr/>
          <a:lstStyle/>
          <a:p>
            <a:pPr eaLnBrk="1" hangingPunct="1"/>
            <a:r>
              <a:rPr lang="en-US" altLang="zh-TW" sz="4800" b="1" smtClean="0"/>
              <a:t>Lesson Study</a:t>
            </a:r>
            <a:br>
              <a:rPr lang="en-US" altLang="zh-TW" sz="4800" b="1" smtClean="0"/>
            </a:br>
            <a:r>
              <a:rPr lang="en-US" altLang="zh-TW" sz="3600" b="1" smtClean="0"/>
              <a:t>The Process</a:t>
            </a:r>
            <a:endParaRPr lang="zh-TW" altLang="en-US" sz="4800" smtClean="0"/>
          </a:p>
        </p:txBody>
      </p:sp>
      <p:sp>
        <p:nvSpPr>
          <p:cNvPr id="12290" name="內容版面配置區 2"/>
          <p:cNvSpPr>
            <a:spLocks noGrp="1"/>
          </p:cNvSpPr>
          <p:nvPr>
            <p:ph idx="4294967295"/>
          </p:nvPr>
        </p:nvSpPr>
        <p:spPr>
          <a:xfrm>
            <a:off x="1547813" y="2492375"/>
            <a:ext cx="7453312" cy="3633788"/>
          </a:xfrm>
        </p:spPr>
        <p:txBody>
          <a:bodyPr/>
          <a:lstStyle/>
          <a:p>
            <a:pPr eaLnBrk="1" hangingPunct="1"/>
            <a:r>
              <a:rPr lang="en-US" altLang="zh-TW" sz="2800" smtClean="0"/>
              <a:t>Well Prepared Lesson Plan</a:t>
            </a:r>
          </a:p>
          <a:p>
            <a:pPr eaLnBrk="1" hangingPunct="1"/>
            <a:r>
              <a:rPr lang="en-US" altLang="zh-TW" sz="2800" smtClean="0"/>
              <a:t>Live Lesson Observation (with fresh eyes)</a:t>
            </a:r>
          </a:p>
          <a:p>
            <a:pPr eaLnBrk="1" hangingPunct="1"/>
            <a:r>
              <a:rPr lang="en-US" altLang="zh-TW" sz="2800" smtClean="0"/>
              <a:t>Focused Post-Lesson Discussion</a:t>
            </a:r>
          </a:p>
          <a:p>
            <a:pPr eaLnBrk="1" hangingPunct="1">
              <a:buFont typeface="Arial" charset="0"/>
              <a:buNone/>
            </a:pPr>
            <a:endParaRPr lang="en-US" altLang="zh-TW" sz="2800" smtClean="0"/>
          </a:p>
          <a:p>
            <a:pPr eaLnBrk="1" hangingPunct="1">
              <a:buFont typeface="Arial" charset="0"/>
              <a:buNone/>
            </a:pPr>
            <a:r>
              <a:rPr lang="en-US" altLang="zh-TW" sz="2800" smtClean="0"/>
              <a:t>                                                     </a:t>
            </a:r>
            <a:r>
              <a:rPr lang="en-US" altLang="zh-TW" sz="2400" smtClean="0"/>
              <a:t>(Takahashi)</a:t>
            </a:r>
            <a:endParaRPr lang="en-US" altLang="zh-TW" sz="2800" smtClean="0"/>
          </a:p>
        </p:txBody>
      </p:sp>
      <p:sp>
        <p:nvSpPr>
          <p:cNvPr id="4" name="投影片編號版面配置區 3"/>
          <p:cNvSpPr txBox="1">
            <a:spLocks noGrp="1"/>
          </p:cNvSpPr>
          <p:nvPr/>
        </p:nvSpPr>
        <p:spPr>
          <a:xfrm>
            <a:off x="428625" y="6286500"/>
            <a:ext cx="428625" cy="365125"/>
          </a:xfrm>
          <a:prstGeom prst="rect">
            <a:avLst/>
          </a:prstGeom>
          <a:noFill/>
        </p:spPr>
        <p:txBody>
          <a:bodyPr anchor="ctr"/>
          <a:lstStyle/>
          <a:p>
            <a:pPr algn="r" fontAlgn="auto">
              <a:spcBef>
                <a:spcPts val="0"/>
              </a:spcBef>
              <a:spcAft>
                <a:spcPts val="0"/>
              </a:spcAft>
              <a:defRPr/>
            </a:pPr>
            <a:fld id="{05125397-E9D3-4A90-A8E0-76E79FE878E9}" type="slidenum">
              <a:rPr kumimoji="0" lang="zh-TW" altLang="en-US" sz="1200">
                <a:solidFill>
                  <a:schemeClr val="tx1">
                    <a:tint val="75000"/>
                  </a:schemeClr>
                </a:solidFill>
                <a:latin typeface="+mn-lt"/>
                <a:ea typeface="+mn-ea"/>
              </a:rPr>
              <a:pPr algn="r" fontAlgn="auto">
                <a:spcBef>
                  <a:spcPts val="0"/>
                </a:spcBef>
                <a:spcAft>
                  <a:spcPts val="0"/>
                </a:spcAft>
                <a:defRPr/>
              </a:pPr>
              <a:t>6</a:t>
            </a:fld>
            <a:endParaRPr kumimoji="0" lang="zh-TW" altLang="en-US" sz="1200">
              <a:solidFill>
                <a:schemeClr val="tx1">
                  <a:tint val="75000"/>
                </a:schemeClr>
              </a:solidFill>
              <a:latin typeface="+mn-lt"/>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標題 1"/>
          <p:cNvSpPr>
            <a:spLocks noGrp="1"/>
          </p:cNvSpPr>
          <p:nvPr>
            <p:ph type="title"/>
          </p:nvPr>
        </p:nvSpPr>
        <p:spPr>
          <a:xfrm>
            <a:off x="457200" y="274638"/>
            <a:ext cx="8229600" cy="654050"/>
          </a:xfrm>
        </p:spPr>
        <p:txBody>
          <a:bodyPr/>
          <a:lstStyle/>
          <a:p>
            <a:pPr eaLnBrk="1" hangingPunct="1"/>
            <a:r>
              <a:rPr lang="en-US" altLang="zh-TW" sz="3200" b="1" smtClean="0"/>
              <a:t>Background</a:t>
            </a:r>
            <a:endParaRPr lang="zh-TW" altLang="en-US" sz="3200" smtClean="0"/>
          </a:p>
        </p:txBody>
      </p:sp>
      <p:sp>
        <p:nvSpPr>
          <p:cNvPr id="13314" name="內容版面配置區 2"/>
          <p:cNvSpPr>
            <a:spLocks noGrp="1"/>
          </p:cNvSpPr>
          <p:nvPr>
            <p:ph idx="1"/>
          </p:nvPr>
        </p:nvSpPr>
        <p:spPr>
          <a:xfrm>
            <a:off x="457200" y="1285875"/>
            <a:ext cx="8229600" cy="4840288"/>
          </a:xfrm>
        </p:spPr>
        <p:txBody>
          <a:bodyPr/>
          <a:lstStyle/>
          <a:p>
            <a:pPr eaLnBrk="1" hangingPunct="1">
              <a:lnSpc>
                <a:spcPct val="80000"/>
              </a:lnSpc>
            </a:pPr>
            <a:r>
              <a:rPr lang="en-US" altLang="zh-TW" sz="2400" smtClean="0"/>
              <a:t>Lesson was in the morning of Monday, May 19, 2008.</a:t>
            </a:r>
          </a:p>
          <a:p>
            <a:pPr eaLnBrk="1" hangingPunct="1">
              <a:lnSpc>
                <a:spcPct val="80000"/>
              </a:lnSpc>
            </a:pPr>
            <a:endParaRPr lang="zh-TW" altLang="en-US" sz="2400" smtClean="0"/>
          </a:p>
          <a:p>
            <a:pPr eaLnBrk="1" hangingPunct="1">
              <a:lnSpc>
                <a:spcPct val="80000"/>
              </a:lnSpc>
            </a:pPr>
            <a:r>
              <a:rPr lang="en-US" altLang="zh-TW" sz="2400" smtClean="0"/>
              <a:t>An ordinary class of co-ed 5</a:t>
            </a:r>
            <a:r>
              <a:rPr lang="en-US" altLang="zh-TW" sz="2400" baseline="30000" smtClean="0"/>
              <a:t>th</a:t>
            </a:r>
            <a:r>
              <a:rPr lang="en-US" altLang="zh-TW" sz="2400" smtClean="0"/>
              <a:t> grade pupils.</a:t>
            </a:r>
          </a:p>
          <a:p>
            <a:pPr eaLnBrk="1" hangingPunct="1">
              <a:lnSpc>
                <a:spcPct val="80000"/>
              </a:lnSpc>
            </a:pPr>
            <a:endParaRPr lang="zh-TW" altLang="en-US" sz="2400" smtClean="0"/>
          </a:p>
          <a:p>
            <a:pPr eaLnBrk="1" hangingPunct="1">
              <a:lnSpc>
                <a:spcPct val="80000"/>
              </a:lnSpc>
            </a:pPr>
            <a:r>
              <a:rPr lang="en-US" altLang="zh-TW" sz="2400" smtClean="0"/>
              <a:t>More than one half of the students are native residents, from families in the middle or lower social class.</a:t>
            </a:r>
          </a:p>
          <a:p>
            <a:pPr eaLnBrk="1" hangingPunct="1">
              <a:lnSpc>
                <a:spcPct val="80000"/>
              </a:lnSpc>
            </a:pPr>
            <a:endParaRPr lang="zh-TW" altLang="en-US" sz="2400" smtClean="0"/>
          </a:p>
          <a:p>
            <a:pPr eaLnBrk="1" hangingPunct="1">
              <a:lnSpc>
                <a:spcPct val="80000"/>
              </a:lnSpc>
            </a:pPr>
            <a:r>
              <a:rPr lang="en-US" altLang="zh-TW" sz="2400" smtClean="0"/>
              <a:t>A male math teacher with 10 years of experience, not the mentor of the class.</a:t>
            </a:r>
          </a:p>
          <a:p>
            <a:pPr eaLnBrk="1" hangingPunct="1">
              <a:lnSpc>
                <a:spcPct val="80000"/>
              </a:lnSpc>
            </a:pPr>
            <a:endParaRPr lang="zh-TW" altLang="en-US" sz="2400" smtClean="0"/>
          </a:p>
          <a:p>
            <a:pPr eaLnBrk="1" hangingPunct="1">
              <a:lnSpc>
                <a:spcPct val="80000"/>
              </a:lnSpc>
            </a:pPr>
            <a:r>
              <a:rPr lang="en-US" altLang="zh-TW" sz="2400" smtClean="0"/>
              <a:t>Class was not prepared nor anticipated for the lesson.</a:t>
            </a:r>
          </a:p>
          <a:p>
            <a:pPr eaLnBrk="1" hangingPunct="1">
              <a:lnSpc>
                <a:spcPct val="80000"/>
              </a:lnSpc>
            </a:pPr>
            <a:endParaRPr lang="zh-TW" altLang="en-US" sz="2400" smtClean="0"/>
          </a:p>
          <a:p>
            <a:pPr eaLnBrk="1" hangingPunct="1">
              <a:lnSpc>
                <a:spcPct val="80000"/>
              </a:lnSpc>
            </a:pPr>
            <a:r>
              <a:rPr lang="en-US" altLang="zh-TW" sz="2400" smtClean="0"/>
              <a:t>The second lesson in the series of Line Symmetry.</a:t>
            </a:r>
            <a:endParaRPr lang="zh-TW" altLang="en-US" sz="2400" smtClean="0"/>
          </a:p>
          <a:p>
            <a:pPr eaLnBrk="1" hangingPunct="1">
              <a:lnSpc>
                <a:spcPct val="80000"/>
              </a:lnSpc>
            </a:pPr>
            <a:endParaRPr lang="zh-TW" altLang="en-US" sz="3000" smtClean="0"/>
          </a:p>
        </p:txBody>
      </p:sp>
      <p:sp>
        <p:nvSpPr>
          <p:cNvPr id="4" name="投影片編號版面配置區 3"/>
          <p:cNvSpPr>
            <a:spLocks noGrp="1"/>
          </p:cNvSpPr>
          <p:nvPr>
            <p:ph type="sldNum" sz="quarter" idx="10"/>
          </p:nvPr>
        </p:nvSpPr>
        <p:spPr/>
        <p:txBody>
          <a:bodyPr/>
          <a:lstStyle/>
          <a:p>
            <a:pPr>
              <a:defRPr/>
            </a:pPr>
            <a:fld id="{9D4DF804-C664-461A-AE90-D563F040F4D3}" type="slidenum">
              <a:rPr lang="zh-TW" altLang="en-US"/>
              <a:pPr>
                <a:defRPr/>
              </a:pPr>
              <a:t>7</a:t>
            </a:fld>
            <a:endParaRPr lang="zh-TW"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標題 1"/>
          <p:cNvSpPr>
            <a:spLocks noGrp="1"/>
          </p:cNvSpPr>
          <p:nvPr>
            <p:ph type="title"/>
          </p:nvPr>
        </p:nvSpPr>
        <p:spPr>
          <a:xfrm>
            <a:off x="457200" y="274638"/>
            <a:ext cx="8229600" cy="725487"/>
          </a:xfrm>
        </p:spPr>
        <p:txBody>
          <a:bodyPr/>
          <a:lstStyle/>
          <a:p>
            <a:pPr eaLnBrk="1" hangingPunct="1"/>
            <a:r>
              <a:rPr lang="en-US" altLang="zh-TW" sz="3200" b="1" smtClean="0"/>
              <a:t>Prerequisites</a:t>
            </a:r>
            <a:endParaRPr lang="zh-TW" altLang="en-US" sz="3200" smtClean="0"/>
          </a:p>
        </p:txBody>
      </p:sp>
      <p:sp>
        <p:nvSpPr>
          <p:cNvPr id="14338" name="內容版面配置區 2"/>
          <p:cNvSpPr>
            <a:spLocks noGrp="1"/>
          </p:cNvSpPr>
          <p:nvPr>
            <p:ph idx="1"/>
          </p:nvPr>
        </p:nvSpPr>
        <p:spPr>
          <a:xfrm>
            <a:off x="457200" y="1428750"/>
            <a:ext cx="8229600" cy="4697413"/>
          </a:xfrm>
        </p:spPr>
        <p:txBody>
          <a:bodyPr/>
          <a:lstStyle/>
          <a:p>
            <a:pPr eaLnBrk="1" hangingPunct="1"/>
            <a:r>
              <a:rPr lang="en-US" altLang="zh-TW" sz="2400" smtClean="0"/>
              <a:t>Students have basic ideas about angles, right angles, perpendicular, parallel, triangles, and quadrilaterals. </a:t>
            </a:r>
          </a:p>
          <a:p>
            <a:pPr eaLnBrk="1" hangingPunct="1"/>
            <a:endParaRPr lang="zh-TW" altLang="en-US" sz="2400" smtClean="0"/>
          </a:p>
          <a:p>
            <a:pPr eaLnBrk="1" hangingPunct="1"/>
            <a:r>
              <a:rPr lang="en-US" altLang="zh-TW" sz="2400" smtClean="0"/>
              <a:t>Students can use Latin alphabets to label vertices and line segments.</a:t>
            </a:r>
          </a:p>
          <a:p>
            <a:pPr eaLnBrk="1" hangingPunct="1"/>
            <a:endParaRPr lang="zh-TW" altLang="en-US" sz="2400" smtClean="0"/>
          </a:p>
          <a:p>
            <a:pPr eaLnBrk="1" hangingPunct="1"/>
            <a:r>
              <a:rPr lang="en-US" altLang="zh-TW" sz="2400" smtClean="0"/>
              <a:t>In the previous lecture: The line symmetry of regular triangles, isosceles triangles, squares, and rectangles. </a:t>
            </a:r>
          </a:p>
          <a:p>
            <a:pPr eaLnBrk="1" hangingPunct="1">
              <a:buFont typeface="Arial" charset="0"/>
              <a:buNone/>
            </a:pPr>
            <a:r>
              <a:rPr lang="en-US" altLang="zh-TW" sz="2400" smtClean="0"/>
              <a:t>     Find the lines of symmetry by folding paper cards.</a:t>
            </a:r>
            <a:endParaRPr lang="zh-TW" altLang="en-US" sz="2400" smtClean="0"/>
          </a:p>
          <a:p>
            <a:pPr eaLnBrk="1" hangingPunct="1"/>
            <a:endParaRPr lang="zh-TW" altLang="en-US" smtClean="0"/>
          </a:p>
        </p:txBody>
      </p:sp>
      <p:sp>
        <p:nvSpPr>
          <p:cNvPr id="4" name="投影片編號版面配置區 3"/>
          <p:cNvSpPr>
            <a:spLocks noGrp="1"/>
          </p:cNvSpPr>
          <p:nvPr>
            <p:ph type="sldNum" sz="quarter" idx="10"/>
          </p:nvPr>
        </p:nvSpPr>
        <p:spPr/>
        <p:txBody>
          <a:bodyPr/>
          <a:lstStyle/>
          <a:p>
            <a:pPr>
              <a:defRPr/>
            </a:pPr>
            <a:fld id="{4C870D43-1FE5-447F-9C1D-0DCF6DACFE7F}" type="slidenum">
              <a:rPr lang="zh-TW" altLang="en-US"/>
              <a:pPr>
                <a:defRPr/>
              </a:pPr>
              <a:t>8</a:t>
            </a:fld>
            <a:endParaRPr lang="zh-TW"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a:xfrm>
            <a:off x="457200" y="274638"/>
            <a:ext cx="8229600" cy="796925"/>
          </a:xfrm>
        </p:spPr>
        <p:txBody>
          <a:bodyPr/>
          <a:lstStyle/>
          <a:p>
            <a:pPr eaLnBrk="1" hangingPunct="1"/>
            <a:r>
              <a:rPr lang="en-US" altLang="zh-TW" sz="3200" b="1" smtClean="0"/>
              <a:t>Lecture Goals</a:t>
            </a:r>
            <a:endParaRPr lang="zh-TW" altLang="en-US" sz="3200" smtClean="0"/>
          </a:p>
        </p:txBody>
      </p:sp>
      <p:sp>
        <p:nvSpPr>
          <p:cNvPr id="15362" name="內容版面配置區 2"/>
          <p:cNvSpPr>
            <a:spLocks noGrp="1"/>
          </p:cNvSpPr>
          <p:nvPr>
            <p:ph idx="1"/>
          </p:nvPr>
        </p:nvSpPr>
        <p:spPr>
          <a:xfrm>
            <a:off x="457200" y="1285875"/>
            <a:ext cx="8229600" cy="4840288"/>
          </a:xfrm>
        </p:spPr>
        <p:txBody>
          <a:bodyPr/>
          <a:lstStyle/>
          <a:p>
            <a:pPr eaLnBrk="1" hangingPunct="1"/>
            <a:r>
              <a:rPr lang="en-US" altLang="zh-TW" sz="2400" smtClean="0"/>
              <a:t>Recognize the corresponding points and corresponding lines with respect to the line of symmetry. </a:t>
            </a:r>
            <a:br>
              <a:rPr lang="en-US" altLang="zh-TW" sz="2400" smtClean="0"/>
            </a:br>
            <a:r>
              <a:rPr lang="en-US" altLang="zh-TW" sz="2400" smtClean="0"/>
              <a:t>(Starting with an isosceles triangle, then a rectangle.)</a:t>
            </a:r>
          </a:p>
          <a:p>
            <a:pPr eaLnBrk="1" hangingPunct="1"/>
            <a:endParaRPr lang="zh-TW" altLang="en-US" sz="2400" smtClean="0"/>
          </a:p>
          <a:p>
            <a:pPr eaLnBrk="1" hangingPunct="1"/>
            <a:r>
              <a:rPr lang="en-US" altLang="zh-TW" sz="2400" smtClean="0"/>
              <a:t>Find the property of the line of symmetry. That is, it orthogonally bisects the line segment of a pair of corresponding points.</a:t>
            </a:r>
          </a:p>
          <a:p>
            <a:pPr eaLnBrk="1" hangingPunct="1"/>
            <a:endParaRPr lang="zh-TW" altLang="en-US" sz="2400" smtClean="0"/>
          </a:p>
          <a:p>
            <a:pPr eaLnBrk="1" hangingPunct="1"/>
            <a:r>
              <a:rPr lang="en-US" altLang="zh-TW" sz="2400" smtClean="0"/>
              <a:t>With the foregoing property, complete the missing half of a line symmetric figure. (Ultimately, a Christmas tree.)</a:t>
            </a:r>
            <a:endParaRPr lang="zh-TW" altLang="en-US" sz="2400" smtClean="0"/>
          </a:p>
          <a:p>
            <a:pPr eaLnBrk="1" hangingPunct="1"/>
            <a:endParaRPr lang="zh-TW" altLang="en-US" smtClean="0"/>
          </a:p>
        </p:txBody>
      </p:sp>
      <p:sp>
        <p:nvSpPr>
          <p:cNvPr id="4" name="投影片編號版面配置區 3"/>
          <p:cNvSpPr>
            <a:spLocks noGrp="1"/>
          </p:cNvSpPr>
          <p:nvPr>
            <p:ph type="sldNum" sz="quarter" idx="10"/>
          </p:nvPr>
        </p:nvSpPr>
        <p:spPr/>
        <p:txBody>
          <a:bodyPr/>
          <a:lstStyle/>
          <a:p>
            <a:pPr>
              <a:defRPr/>
            </a:pPr>
            <a:fld id="{F23556D2-BADC-44A1-88B0-8BA68741A8E4}" type="slidenum">
              <a:rPr lang="zh-TW" altLang="en-US"/>
              <a:pPr>
                <a:defRPr/>
              </a:pPr>
              <a:t>9</a:t>
            </a:fld>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751</Words>
  <Application>Microsoft Office PowerPoint</Application>
  <PresentationFormat>如螢幕大小 (4:3)</PresentationFormat>
  <Paragraphs>103</Paragraphs>
  <Slides>13</Slides>
  <Notes>0</Notes>
  <HiddenSlides>0</HiddenSlides>
  <MMClips>0</MMClips>
  <ScaleCrop>false</ScaleCrop>
  <HeadingPairs>
    <vt:vector size="6" baseType="variant">
      <vt:variant>
        <vt:lpstr>使用字型</vt:lpstr>
      </vt:variant>
      <vt:variant>
        <vt:i4>4</vt:i4>
      </vt:variant>
      <vt:variant>
        <vt:lpstr>簡報設計範本</vt:lpstr>
      </vt:variant>
      <vt:variant>
        <vt:i4>3</vt:i4>
      </vt:variant>
      <vt:variant>
        <vt:lpstr>投影片標題</vt:lpstr>
      </vt:variant>
      <vt:variant>
        <vt:i4>13</vt:i4>
      </vt:variant>
    </vt:vector>
  </HeadingPairs>
  <TitlesOfParts>
    <vt:vector size="20" baseType="lpstr">
      <vt:lpstr>Arial</vt:lpstr>
      <vt:lpstr>新細明體</vt:lpstr>
      <vt:lpstr>Calibri</vt:lpstr>
      <vt:lpstr>Arial Black</vt:lpstr>
      <vt:lpstr>Office 佈景主題</vt:lpstr>
      <vt:lpstr>Office 佈景主題</vt:lpstr>
      <vt:lpstr>Office 佈景主題</vt:lpstr>
      <vt:lpstr>APEC-KHON KAEN International Symposium 2008 Innovative Teaching Mathematics through Lesson Study III ---Focusing on Mathematical Communication  Project Report</vt:lpstr>
      <vt:lpstr>Project Sponsored by the Ministry of Education Jan 1—Dec 31, 2008</vt:lpstr>
      <vt:lpstr>Agenda</vt:lpstr>
      <vt:lpstr>投影片 4</vt:lpstr>
      <vt:lpstr>Some Messages Open-Problem Approach in Taiwan</vt:lpstr>
      <vt:lpstr>Lesson Study The Process</vt:lpstr>
      <vt:lpstr>Background</vt:lpstr>
      <vt:lpstr>Prerequisites</vt:lpstr>
      <vt:lpstr>Lecture Goals</vt:lpstr>
      <vt:lpstr>投影片 10</vt:lpstr>
      <vt:lpstr>投影片 11</vt:lpstr>
      <vt:lpstr>投影片 12</vt:lpstr>
      <vt:lpstr>Reflections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APEC-KHON KAEN International Symposium 2008 Innovative Teaching Mathematics through Lesson Study III ---Focusing on Mathematical Communication Project Report</dc:title>
  <dc:creator>grani</dc:creator>
  <cp:lastModifiedBy>shann</cp:lastModifiedBy>
  <cp:revision>26</cp:revision>
  <dcterms:created xsi:type="dcterms:W3CDTF">2008-08-22T02:19:06Z</dcterms:created>
  <dcterms:modified xsi:type="dcterms:W3CDTF">2008-08-31T02:15:11Z</dcterms:modified>
</cp:coreProperties>
</file>